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65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13" autoAdjust="0"/>
    <p:restoredTop sz="94660"/>
  </p:normalViewPr>
  <p:slideViewPr>
    <p:cSldViewPr snapToGrid="0">
      <p:cViewPr>
        <p:scale>
          <a:sx n="75" d="100"/>
          <a:sy n="75" d="100"/>
        </p:scale>
        <p:origin x="4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B4A692D-80E7-D10E-B64D-C014EA9B8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6E98BA30-6825-186D-0B1A-1F347C4971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040DFE2-4F50-6858-4C00-FA892FB4A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17CF0-6705-41B2-90E1-AA837246D828}" type="datetimeFigureOut">
              <a:rPr lang="bg-BG" smtClean="0"/>
              <a:t>24.4.2025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80122B4-0832-F5B0-C207-19A46500E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C2AA9C7-5372-56D2-EBBE-16BF2D4A9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510C-DC59-42FD-A3C0-8FBFAF1E6C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7147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B7489C4-D459-864F-8511-8ECC3F7F9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746D7E1-1133-85F0-B239-09EFFBA67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9556568-4A8C-F491-4970-9618D847B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17CF0-6705-41B2-90E1-AA837246D828}" type="datetimeFigureOut">
              <a:rPr lang="bg-BG" smtClean="0"/>
              <a:t>24.4.2025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3F7D99D1-338D-B283-448A-81FD42843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65E1FB86-1268-680F-361A-DC75B642C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510C-DC59-42FD-A3C0-8FBFAF1E6C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521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735FCF4-F1BA-1D83-BCBC-7580FAEFE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340BFEA3-6EC2-06FF-F9CA-468E73AFF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93B5B09D-4936-CF92-EF2D-A48485222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17CF0-6705-41B2-90E1-AA837246D828}" type="datetimeFigureOut">
              <a:rPr lang="bg-BG" smtClean="0"/>
              <a:t>24.4.2025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9B5E0E4A-C60B-4A48-A0CD-CF877DA6A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97267A5-F8F7-52D0-CBAC-57EF15830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510C-DC59-42FD-A3C0-8FBFAF1E6C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84050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7FBC46E-A14C-4AF2-3509-294DCD247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E846DEF-7F9A-E6F8-96BB-1691DFE184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81941BD5-F5D6-3BC3-7B0E-07A074ACB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C0FE4D20-C2F9-CD19-F8C6-35C8A43EF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17CF0-6705-41B2-90E1-AA837246D828}" type="datetimeFigureOut">
              <a:rPr lang="bg-BG" smtClean="0"/>
              <a:t>24.4.2025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0B561863-5376-0E0B-E42A-B85B10371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77F00BB7-2A92-AB1F-959D-4CB0CA047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510C-DC59-42FD-A3C0-8FBFAF1E6C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02309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D8B4AE3-21E0-1BEE-6876-53E9AA586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8EA4FD6-6671-0F40-3D8E-A1B5BE7C6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63580A62-89E8-D054-08A7-7A6E8F9672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ADFE75F6-5E0E-FB49-9ED1-538338324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494D88FF-0758-A3F4-722C-AF31EF0B72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19F59A01-A509-14B2-27BE-9BBB74BF6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17CF0-6705-41B2-90E1-AA837246D828}" type="datetimeFigureOut">
              <a:rPr lang="bg-BG" smtClean="0"/>
              <a:t>24.4.2025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F0A3F183-2761-2164-DF4A-4A8A8FC3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18E845EE-42E0-A5D9-2EF5-C999AC576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510C-DC59-42FD-A3C0-8FBFAF1E6C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29480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E53EE88-FBB0-90D2-8D4A-D55FA65B6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DE318231-D8FA-49D5-E758-FABF1C4BF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17CF0-6705-41B2-90E1-AA837246D828}" type="datetimeFigureOut">
              <a:rPr lang="bg-BG" smtClean="0"/>
              <a:t>24.4.2025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80A14E46-9C9D-B2F2-E9FB-F6C29B678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2C5807DC-5622-24B8-A899-3FA9F952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510C-DC59-42FD-A3C0-8FBFAF1E6C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93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C06E4FD6-1E2C-C438-85FB-B1823E8E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17CF0-6705-41B2-90E1-AA837246D828}" type="datetimeFigureOut">
              <a:rPr lang="bg-BG" smtClean="0"/>
              <a:t>24.4.2025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4F316501-167F-85E6-30F4-AC16660DB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9484BA2C-8435-98D0-3401-F420C89C5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510C-DC59-42FD-A3C0-8FBFAF1E6C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08784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21232F0-2711-F0EC-5CCF-C9518C372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BDC2511-E4CB-9B9A-4A82-FA28CF8A6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6306C6C3-A6EB-A426-5991-A00C6EE57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1C7DAA13-2439-9B5E-0F3B-F494190A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17CF0-6705-41B2-90E1-AA837246D828}" type="datetimeFigureOut">
              <a:rPr lang="bg-BG" smtClean="0"/>
              <a:t>24.4.2025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36316B08-1789-6A6F-C0D1-CC2CADE8D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3E8F29AE-86E4-B1A0-03CD-C085E4DFB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510C-DC59-42FD-A3C0-8FBFAF1E6C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12140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EB206E8-591E-6ECA-0198-32109ACB1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93F0FED1-CAA9-78D1-88F5-FFDF89710D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C86DE96B-52C4-CEAB-1485-7939D89B1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D6A2DE8B-9DEB-E2EF-BB0B-17595A905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17CF0-6705-41B2-90E1-AA837246D828}" type="datetimeFigureOut">
              <a:rPr lang="bg-BG" smtClean="0"/>
              <a:t>24.4.2025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4A81EE3D-3406-4254-DED2-87C822073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A159A39C-1E01-6A33-4EBE-12F67CD9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510C-DC59-42FD-A3C0-8FBFAF1E6C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8247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001CF19-4F61-94B9-6F0E-C24569E1A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394FBB79-C508-EDAA-0A06-97A934BEE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9FA0F1F-84DA-EF75-3A3E-39EECD2F8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17CF0-6705-41B2-90E1-AA837246D828}" type="datetimeFigureOut">
              <a:rPr lang="bg-BG" smtClean="0"/>
              <a:t>24.4.2025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A1E1CC0-274A-26C8-A254-C6DC92CF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9730C3BB-F34E-4177-40EE-32576A322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510C-DC59-42FD-A3C0-8FBFAF1E6C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75631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54EC69A7-4510-BDD3-594D-C1DA7CC4ED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2AA1A958-48F5-A539-9394-534BAFF88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18684BE-0BA7-84C4-3AD6-AA6317DDA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17CF0-6705-41B2-90E1-AA837246D828}" type="datetimeFigureOut">
              <a:rPr lang="bg-BG" smtClean="0"/>
              <a:t>24.4.2025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28400F0-5AF3-C806-42F2-E7E476FF6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403AE24-D514-1461-A8ED-D79721FE5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510C-DC59-42FD-A3C0-8FBFAF1E6C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622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81A40C85-A663-80E9-93D6-529288BC9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4C9631D8-C89F-8497-02EF-CBFC22D2B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610B018-45AC-CA1F-6391-7461D66C49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17CF0-6705-41B2-90E1-AA837246D828}" type="datetimeFigureOut">
              <a:rPr lang="bg-BG" smtClean="0"/>
              <a:t>24.4.2025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1E3FA22-5FCC-6B34-6E3C-CD8BCC8E0A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9CEF2B51-5D95-ED2E-4047-6A9B0D9732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8510C-DC59-42FD-A3C0-8FBFAF1E6CA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4837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E91196E-2EC5-B6C7-7102-44AADAE316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42CE599F-3E18-8A7F-F5F4-F3FDB42D75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66024A3E-E19D-C74D-81E1-C6970CE9E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F5157B6B-1F7B-904E-DCC0-1A0F263C3C93}"/>
              </a:ext>
            </a:extLst>
          </p:cNvPr>
          <p:cNvSpPr txBox="1"/>
          <p:nvPr/>
        </p:nvSpPr>
        <p:spPr>
          <a:xfrm>
            <a:off x="195942" y="0"/>
            <a:ext cx="428897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1200" b="0" i="0" u="none" strike="noStrike" baseline="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bg-BG" sz="1400" b="0" i="0" u="none" strike="noStrike" baseline="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just"/>
            <a:r>
              <a:rPr lang="bg-BG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Уважаеми родители, </a:t>
            </a:r>
          </a:p>
          <a:p>
            <a:pPr algn="just"/>
            <a:endParaRPr lang="bg-BG" sz="1400" b="0" i="0" u="none" strike="noStrike" baseline="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just"/>
            <a:endParaRPr lang="bg-BG" sz="1400" b="0" i="0" u="none" strike="noStrike" baseline="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	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Безопасността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на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децата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от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всички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bg-BG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възрасти е предизвикателство, което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срещаме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ежедневно и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навсякъде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.</a:t>
            </a:r>
          </a:p>
          <a:p>
            <a:pPr algn="just"/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В свят, в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който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движението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става все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по-натоварено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, наша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отговорност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е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децата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да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бъдат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добре </a:t>
            </a:r>
            <a:r>
              <a:rPr lang="bg-BG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подготвени за безопасно придвижване.</a:t>
            </a:r>
          </a:p>
          <a:p>
            <a:pPr algn="just"/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	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Ето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защо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,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докато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те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растат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и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изследват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света,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ангажимент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на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цялото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общество е да им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покаже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колко важна за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тяхното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благополучие </a:t>
            </a:r>
            <a:r>
              <a:rPr lang="bg-BG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е безопасността на пътя. </a:t>
            </a:r>
          </a:p>
          <a:p>
            <a:pPr algn="just"/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Когато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вървят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пеша, карат колело,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играят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или се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разхождат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на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улицата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,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разбирането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и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спазването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на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правилата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за движение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ги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предпазва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от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опасностите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на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външната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среда.</a:t>
            </a:r>
            <a:r>
              <a:rPr lang="bg-BG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1E45B391-9B0D-BBA0-33E0-DA4F6B31D92A}"/>
              </a:ext>
            </a:extLst>
          </p:cNvPr>
          <p:cNvSpPr txBox="1"/>
          <p:nvPr/>
        </p:nvSpPr>
        <p:spPr>
          <a:xfrm>
            <a:off x="3140529" y="4654582"/>
            <a:ext cx="42127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bg-BG" sz="1600" b="0" i="0" u="none" strike="noStrike" baseline="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Мобилността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е част </a:t>
            </a:r>
          </a:p>
          <a:p>
            <a:pPr algn="just"/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от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общата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социална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култура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, а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грижата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за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децата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-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тъй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малки и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уязвими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участници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в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движението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, е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показател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за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общественото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развитие и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висша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човешка</a:t>
            </a:r>
            <a:r>
              <a:rPr lang="ru-RU" sz="1400" b="0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1400" b="0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ценност</a:t>
            </a:r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</a:rPr>
              <a:t>!</a:t>
            </a:r>
            <a:endParaRPr lang="bg-BG" sz="1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C95EB78A-B00D-CCE1-B8B7-953C94FFB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5243" y="105658"/>
            <a:ext cx="1905000" cy="1762125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8FDBAC29-FE9B-9500-322B-F8E3FEF3BD32}"/>
              </a:ext>
            </a:extLst>
          </p:cNvPr>
          <p:cNvSpPr txBox="1"/>
          <p:nvPr/>
        </p:nvSpPr>
        <p:spPr>
          <a:xfrm>
            <a:off x="9485694" y="5829012"/>
            <a:ext cx="29091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rgbClr val="C00000"/>
                </a:solidFill>
                <a:latin typeface="Arial Black" panose="020B0A04020102020204" pitchFamily="34" charset="0"/>
              </a:rPr>
              <a:t>       </a:t>
            </a:r>
            <a:r>
              <a:rPr lang="bg-BG" sz="1400" dirty="0">
                <a:solidFill>
                  <a:srgbClr val="C00000"/>
                </a:solidFill>
                <a:latin typeface="Arial Black" panose="020B0A04020102020204" pitchFamily="34" charset="0"/>
              </a:rPr>
              <a:t>Изготвил: </a:t>
            </a:r>
          </a:p>
          <a:p>
            <a:r>
              <a:rPr lang="bg-BG" sz="1400" dirty="0">
                <a:solidFill>
                  <a:srgbClr val="C00000"/>
                </a:solidFill>
                <a:latin typeface="Arial Black" panose="020B0A04020102020204" pitchFamily="34" charset="0"/>
              </a:rPr>
              <a:t> Комисия по БДП –</a:t>
            </a:r>
          </a:p>
          <a:p>
            <a:r>
              <a:rPr lang="bg-BG" sz="1400">
                <a:solidFill>
                  <a:srgbClr val="C00000"/>
                </a:solidFill>
                <a:latin typeface="Arial Black" panose="020B0A04020102020204" pitchFamily="34" charset="0"/>
              </a:rPr>
              <a:t>     </a:t>
            </a:r>
            <a:r>
              <a:rPr lang="bg-BG" sz="1400" dirty="0">
                <a:solidFill>
                  <a:srgbClr val="C00000"/>
                </a:solidFill>
                <a:latin typeface="Arial Black" panose="020B0A04020102020204" pitchFamily="34" charset="0"/>
              </a:rPr>
              <a:t>ДГ “Ралица“</a:t>
            </a:r>
          </a:p>
        </p:txBody>
      </p:sp>
    </p:spTree>
    <p:extLst>
      <p:ext uri="{BB962C8B-B14F-4D97-AF65-F5344CB8AC3E}">
        <p14:creationId xmlns:p14="http://schemas.microsoft.com/office/powerpoint/2010/main" val="182061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ADCF1E3-84E2-CB16-376E-652D6607C3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79C71BC3-4811-1DC3-CE31-507CE5CDE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F6F4515A-103C-F81D-D78C-8E4E418F7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4429"/>
            <a:ext cx="12192000" cy="6966857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65E21143-35CD-7F58-34E6-3CC2C6B7C83C}"/>
              </a:ext>
            </a:extLst>
          </p:cNvPr>
          <p:cNvSpPr txBox="1"/>
          <p:nvPr/>
        </p:nvSpPr>
        <p:spPr>
          <a:xfrm>
            <a:off x="762000" y="43794"/>
            <a:ext cx="51489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2000" b="1" i="0" u="none" strike="noStrike" baseline="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bg-BG" sz="2000" b="1" i="0" u="none" strike="noStrike" baseline="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bg-BG" sz="2000" b="1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       Поседнете за миг. </a:t>
            </a:r>
          </a:p>
          <a:p>
            <a:r>
              <a:rPr lang="ru-RU" sz="2000" b="1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Каним Ви </a:t>
            </a:r>
            <a:r>
              <a:rPr lang="ru-RU" sz="2000" b="1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заедно</a:t>
            </a:r>
            <a:r>
              <a:rPr lang="ru-RU" sz="2000" b="1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да се отправим </a:t>
            </a:r>
          </a:p>
          <a:p>
            <a:r>
              <a:rPr lang="bg-BG" sz="2000" b="1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на едно споделено пътуване </a:t>
            </a:r>
          </a:p>
          <a:p>
            <a:r>
              <a:rPr lang="bg-BG" sz="2000" b="1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към по-добра перспектива </a:t>
            </a:r>
          </a:p>
          <a:p>
            <a:r>
              <a:rPr lang="ru-RU" sz="2000" b="1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за развитие и </a:t>
            </a:r>
            <a:r>
              <a:rPr lang="ru-RU" sz="2000" b="1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растеж</a:t>
            </a:r>
            <a:r>
              <a:rPr lang="ru-RU" sz="2000" b="1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, </a:t>
            </a:r>
            <a:r>
              <a:rPr lang="ru-RU" sz="2000" b="1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където</a:t>
            </a:r>
            <a:r>
              <a:rPr lang="ru-RU" sz="2000" b="1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ru-RU" sz="2000" b="1" dirty="0">
                <a:solidFill>
                  <a:srgbClr val="C00000"/>
                </a:solidFill>
                <a:latin typeface="Arial Black" panose="020B0A04020102020204" pitchFamily="34" charset="0"/>
              </a:rPr>
              <a:t>   </a:t>
            </a:r>
            <a:r>
              <a:rPr lang="ru-RU" sz="2000" b="1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ЖИВОТЪТ </a:t>
            </a:r>
            <a:r>
              <a:rPr lang="ru-RU" sz="2000" b="1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винаги</a:t>
            </a:r>
            <a:r>
              <a:rPr lang="ru-RU" sz="2000" b="1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2000" b="1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има</a:t>
            </a:r>
            <a:r>
              <a:rPr lang="ru-RU" sz="2000" b="1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2000" b="1" i="0" u="none" strike="noStrike" baseline="0" dirty="0" err="1">
                <a:solidFill>
                  <a:srgbClr val="C00000"/>
                </a:solidFill>
                <a:latin typeface="Arial Black" panose="020B0A04020102020204" pitchFamily="34" charset="0"/>
              </a:rPr>
              <a:t>предимство</a:t>
            </a:r>
            <a:r>
              <a:rPr lang="ru-RU" sz="2000" b="1" i="0" u="none" strike="noStrike" baseline="0" dirty="0">
                <a:solidFill>
                  <a:srgbClr val="C00000"/>
                </a:solidFill>
                <a:latin typeface="Arial Black" panose="020B0A04020102020204" pitchFamily="34" charset="0"/>
              </a:rPr>
              <a:t>! </a:t>
            </a:r>
            <a:endParaRPr lang="bg-BG" sz="20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47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F8F11C3-11F8-29C0-42AD-73C29C6C7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9832B7B1-C113-3A81-40FC-0B8B77701F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EFB8FEF5-C6E6-611D-D69C-FCC426E9A959}"/>
              </a:ext>
            </a:extLst>
          </p:cNvPr>
          <p:cNvSpPr/>
          <p:nvPr/>
        </p:nvSpPr>
        <p:spPr>
          <a:xfrm>
            <a:off x="230667" y="696686"/>
            <a:ext cx="4637313" cy="3690257"/>
          </a:xfrm>
          <a:prstGeom prst="ellipse">
            <a:avLst/>
          </a:prstGeom>
          <a:solidFill>
            <a:schemeClr val="tx2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bg-BG" sz="1800" b="0" i="0" u="none" strike="noStrike" baseline="0" dirty="0">
              <a:latin typeface="Calibri" panose="020F0502020204030204" pitchFamily="34" charset="0"/>
            </a:endParaRPr>
          </a:p>
          <a:p>
            <a:pPr algn="just"/>
            <a:r>
              <a:rPr lang="ru-RU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Там, зад </a:t>
            </a:r>
            <a:r>
              <a:rPr lang="ru-RU" sz="1800" b="0" i="0" u="none" strike="noStrike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ъгъла</a:t>
            </a:r>
            <a:r>
              <a:rPr lang="ru-RU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, </a:t>
            </a:r>
            <a:r>
              <a:rPr lang="ru-RU" sz="1800" b="0" i="0" u="none" strike="noStrike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започва</a:t>
            </a:r>
            <a:r>
              <a:rPr lang="ru-RU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ru-RU" sz="1800" b="0" i="0" u="none" strike="noStrike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пътят</a:t>
            </a:r>
            <a:r>
              <a:rPr lang="ru-RU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 - </a:t>
            </a:r>
            <a:r>
              <a:rPr lang="bg-BG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вълнуващо място, което </a:t>
            </a:r>
          </a:p>
          <a:p>
            <a:pPr algn="just"/>
            <a:r>
              <a:rPr lang="bg-BG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в своето разнообразие разкрива </a:t>
            </a:r>
            <a:r>
              <a:rPr lang="ru-RU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света за нас с </a:t>
            </a:r>
            <a:r>
              <a:rPr lang="ru-RU" sz="1800" b="0" i="0" u="none" strike="noStrike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всичките</a:t>
            </a:r>
            <a:r>
              <a:rPr lang="ru-RU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ru-RU" sz="1800" b="0" i="0" u="none" strike="noStrike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му</a:t>
            </a:r>
            <a:r>
              <a:rPr lang="ru-RU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bg-BG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възможности, обещания </a:t>
            </a:r>
            <a:r>
              <a:rPr lang="ru-RU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и </a:t>
            </a:r>
            <a:r>
              <a:rPr lang="ru-RU" sz="1800" b="0" i="0" u="none" strike="noStrike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тайнства</a:t>
            </a:r>
            <a:r>
              <a:rPr lang="ru-RU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. </a:t>
            </a:r>
            <a:r>
              <a:rPr lang="ru-RU" sz="1800" b="0" i="0" u="none" strike="noStrike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Нека</a:t>
            </a:r>
            <a:r>
              <a:rPr lang="ru-RU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ru-RU" sz="1800" b="0" i="0" u="none" strike="noStrike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заедно</a:t>
            </a:r>
            <a:r>
              <a:rPr lang="ru-RU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 го </a:t>
            </a:r>
            <a:r>
              <a:rPr lang="bg-BG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направим                </a:t>
            </a:r>
          </a:p>
          <a:p>
            <a:pPr algn="just"/>
            <a:r>
              <a:rPr lang="bg-BG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безопасно място.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5999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0E0BFEC2-C6D3-7059-B878-330246034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65384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426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BDEA7F1-509B-0293-BEAC-E775FCF6D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6151AFB-098C-7BEE-D144-F60F88DC5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037BCDB-CF85-B8E9-E479-959F09084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Облаковидно 5">
            <a:extLst>
              <a:ext uri="{FF2B5EF4-FFF2-40B4-BE49-F238E27FC236}">
                <a16:creationId xmlns:a16="http://schemas.microsoft.com/office/drawing/2014/main" id="{768850E7-242C-F4C1-EEEC-730F555FFD4A}"/>
              </a:ext>
            </a:extLst>
          </p:cNvPr>
          <p:cNvSpPr/>
          <p:nvPr/>
        </p:nvSpPr>
        <p:spPr>
          <a:xfrm>
            <a:off x="285750" y="0"/>
            <a:ext cx="4812030" cy="3657600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bg-BG" sz="1800" b="0" i="0" u="none" strike="noStrike" baseline="0" dirty="0">
              <a:latin typeface="Calibri" panose="020F0502020204030204" pitchFamily="34" charset="0"/>
            </a:endParaRPr>
          </a:p>
          <a:p>
            <a:r>
              <a:rPr lang="bg-BG" sz="18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Извършването на</a:t>
            </a:r>
            <a:r>
              <a:rPr lang="en-US" sz="18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bg-BG" sz="18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съвместни </a:t>
            </a:r>
          </a:p>
          <a:p>
            <a:r>
              <a:rPr lang="bg-BG" sz="18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семейни дейности създава </a:t>
            </a:r>
          </a:p>
          <a:p>
            <a:r>
              <a:rPr lang="bg-BG" sz="18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чувство на споделяне, доверие, съпричастност и уют. Безопасността на</a:t>
            </a:r>
            <a:r>
              <a:rPr lang="en-US" sz="18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bg-BG" sz="18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движението </a:t>
            </a:r>
            <a:r>
              <a:rPr lang="ru-RU" sz="18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по </a:t>
            </a:r>
            <a:r>
              <a:rPr lang="ru-RU" sz="1800" b="1" i="0" u="none" strike="noStrike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пътищата</a:t>
            </a:r>
            <a:r>
              <a:rPr lang="ru-RU" sz="18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 е чудесен повод </a:t>
            </a:r>
          </a:p>
          <a:p>
            <a:r>
              <a:rPr lang="bg-BG" sz="18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за взаимност и израстване</a:t>
            </a:r>
            <a:r>
              <a:rPr lang="bg-BG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6131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CCEED19-BA6D-5E34-BF84-CCAFD53B9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F7F279B-370B-D722-7E9C-08DFC5214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0"/>
            <a:ext cx="11353800" cy="6857999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DA68279-1E64-C967-FEBF-1329BE7AF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105135" cy="6983730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60AF5024-32AC-8DB0-DAE2-506577148EA3}"/>
              </a:ext>
            </a:extLst>
          </p:cNvPr>
          <p:cNvSpPr/>
          <p:nvPr/>
        </p:nvSpPr>
        <p:spPr>
          <a:xfrm>
            <a:off x="6503670" y="0"/>
            <a:ext cx="342900" cy="36512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19849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онтейнер за съдържание 6">
            <a:extLst>
              <a:ext uri="{FF2B5EF4-FFF2-40B4-BE49-F238E27FC236}">
                <a16:creationId xmlns:a16="http://schemas.microsoft.com/office/drawing/2014/main" id="{76CEAAC2-9C18-0052-88D3-D86F7C497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39439"/>
            <a:ext cx="4617720" cy="303752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endParaRPr lang="bg-BG" dirty="0"/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66199F05-A207-39E4-B882-C6EAB37E33A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235"/>
            <a:ext cx="6187440" cy="6920469"/>
          </a:xfrm>
          <a:prstGeom prst="rect">
            <a:avLst/>
          </a:prstGeom>
          <a:pattFill prst="dotGrid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D3E275AE-A7A2-069D-9F48-0B160953B99C}"/>
              </a:ext>
            </a:extLst>
          </p:cNvPr>
          <p:cNvSpPr txBox="1"/>
          <p:nvPr/>
        </p:nvSpPr>
        <p:spPr>
          <a:xfrm>
            <a:off x="6583680" y="792480"/>
            <a:ext cx="51358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4000" b="0" i="0" u="none" strike="noStrike" baseline="0" dirty="0">
              <a:latin typeface="Calibri" panose="020F0502020204030204" pitchFamily="34" charset="0"/>
            </a:endParaRPr>
          </a:p>
          <a:p>
            <a:endParaRPr lang="bg-BG" sz="4000" b="0" i="0" u="none" strike="noStrike" baseline="0" dirty="0">
              <a:latin typeface="Calibri" panose="020F0502020204030204" pitchFamily="34" charset="0"/>
            </a:endParaRPr>
          </a:p>
          <a:p>
            <a:r>
              <a:rPr lang="bg-BG" sz="4000" b="0" i="0" u="none" strike="noStrike" baseline="0" dirty="0">
                <a:latin typeface="Arial Black" panose="020B0A04020102020204" pitchFamily="34" charset="0"/>
              </a:rPr>
              <a:t>Бъдете всичко това, </a:t>
            </a:r>
          </a:p>
          <a:p>
            <a:r>
              <a:rPr lang="bg-BG" sz="4000" b="0" i="0" u="none" strike="noStrike" baseline="0" dirty="0">
                <a:latin typeface="Arial Black" panose="020B0A04020102020204" pitchFamily="34" charset="0"/>
              </a:rPr>
              <a:t>което някой ден искате </a:t>
            </a:r>
            <a:r>
              <a:rPr lang="ru-RU" sz="4000" b="0" i="0" u="none" strike="noStrike" baseline="0" dirty="0">
                <a:latin typeface="Arial Black" panose="020B0A04020102020204" pitchFamily="34" charset="0"/>
              </a:rPr>
              <a:t>да видите в </a:t>
            </a:r>
            <a:r>
              <a:rPr lang="ru-RU" sz="4000" b="0" i="0" u="none" strike="noStrike" baseline="0" dirty="0" err="1">
                <a:latin typeface="Arial Black" panose="020B0A04020102020204" pitchFamily="34" charset="0"/>
              </a:rPr>
              <a:t>детето</a:t>
            </a:r>
            <a:r>
              <a:rPr lang="ru-RU" sz="4000" b="0" i="0" u="none" strike="noStrike" baseline="0" dirty="0">
                <a:latin typeface="Arial Black" panose="020B0A04020102020204" pitchFamily="34" charset="0"/>
              </a:rPr>
              <a:t> си.</a:t>
            </a:r>
            <a:endParaRPr lang="bg-BG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75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47FEE0E-5E38-DB8D-BD9A-379AFCBA7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8E9EDD4-301D-C7DB-F39C-A53A06695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24865"/>
            <a:ext cx="3288957" cy="1852098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endParaRPr lang="bg-BG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B0C1286-628E-4C87-9314-96CC650C4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820032" cy="6858000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19EA81D3-878C-4A63-6715-2FC269025900}"/>
              </a:ext>
            </a:extLst>
          </p:cNvPr>
          <p:cNvSpPr/>
          <p:nvPr/>
        </p:nvSpPr>
        <p:spPr>
          <a:xfrm>
            <a:off x="5289356" y="19136"/>
            <a:ext cx="304800" cy="373626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18412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90EBA58-9CA1-A0D5-15EC-50176D10F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BC5FCD5-851D-AFB9-DAEB-F30ACCB48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DB1CD868-1A9A-CD18-7137-BB2658C66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894"/>
            <a:ext cx="6203092" cy="687986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FE5B532F-6D18-4364-71E8-742CD6B42D07}"/>
              </a:ext>
            </a:extLst>
          </p:cNvPr>
          <p:cNvSpPr/>
          <p:nvPr/>
        </p:nvSpPr>
        <p:spPr>
          <a:xfrm>
            <a:off x="5581135" y="148281"/>
            <a:ext cx="308919" cy="216844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5199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117BCA2-2BF6-CF22-30E0-3646A565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8567DC2-69E4-E291-72FB-58421D02F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A057941-0774-22A3-BA0F-A9E045B1B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308"/>
            <a:ext cx="6096000" cy="6874308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7556712D-5957-CA37-E275-559E058C8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1" cy="6857999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2EAA97A9-E9BF-0686-A7D8-1B5244681259}"/>
              </a:ext>
            </a:extLst>
          </p:cNvPr>
          <p:cNvSpPr/>
          <p:nvPr/>
        </p:nvSpPr>
        <p:spPr>
          <a:xfrm>
            <a:off x="5671751" y="160638"/>
            <a:ext cx="247135" cy="29656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582C071-578D-B2A8-460A-23E45E7E427E}"/>
              </a:ext>
            </a:extLst>
          </p:cNvPr>
          <p:cNvSpPr/>
          <p:nvPr/>
        </p:nvSpPr>
        <p:spPr>
          <a:xfrm>
            <a:off x="11743037" y="160638"/>
            <a:ext cx="247135" cy="29656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77977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8C6AFB6-ABBE-C8E9-114E-FF3ED1A42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737BF47-3485-698F-D317-F9585E4CA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0216" y="0"/>
            <a:ext cx="7681783" cy="6857999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bg-BG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0DBF0E4-5D17-4681-D330-EAB5B8E11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869459" cy="685799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</p:pic>
    </p:spTree>
    <p:extLst>
      <p:ext uri="{BB962C8B-B14F-4D97-AF65-F5344CB8AC3E}">
        <p14:creationId xmlns:p14="http://schemas.microsoft.com/office/powerpoint/2010/main" val="2323461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6A2D22A-8A48-CE0B-45CB-5A8AB9FDE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AE56417-76F3-2238-9FB3-440F7F5B2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A005937F-7F43-8911-E5F9-CFE96B901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28420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3F973346-7930-A67B-6037-E9F3D7387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0"/>
            <a:ext cx="6096000" cy="6857999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86A17543-DE21-A377-3E9B-3F26FEE378A2}"/>
              </a:ext>
            </a:extLst>
          </p:cNvPr>
          <p:cNvSpPr/>
          <p:nvPr/>
        </p:nvSpPr>
        <p:spPr>
          <a:xfrm>
            <a:off x="5634681" y="148281"/>
            <a:ext cx="308919" cy="216844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F188BB7-0B7E-4740-9192-F97DB2A81710}"/>
              </a:ext>
            </a:extLst>
          </p:cNvPr>
          <p:cNvSpPr/>
          <p:nvPr/>
        </p:nvSpPr>
        <p:spPr>
          <a:xfrm>
            <a:off x="11743038" y="148281"/>
            <a:ext cx="308919" cy="216844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89948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4A42887-4BE8-8D23-819C-9957DE9F4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BE46C02-4934-DF92-A70C-C85075229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61DCC57-1DE2-EA81-938B-9E9397FEE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8106032" cy="685800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E048EEB0-966D-0991-BFD0-1B1884D36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6032" y="1"/>
            <a:ext cx="4085968" cy="5263978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70BA60AE-4B6E-1D6E-3A30-F22EF0358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6032" y="5263979"/>
            <a:ext cx="4085968" cy="1594020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9B780836-65D0-8ADC-FEA5-099D5139B230}"/>
              </a:ext>
            </a:extLst>
          </p:cNvPr>
          <p:cNvSpPr/>
          <p:nvPr/>
        </p:nvSpPr>
        <p:spPr>
          <a:xfrm>
            <a:off x="9179010" y="1943014"/>
            <a:ext cx="2174790" cy="1825797"/>
          </a:xfrm>
          <a:prstGeom prst="ellipse">
            <a:avLst/>
          </a:prstGeom>
          <a:solidFill>
            <a:srgbClr val="8E65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6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КРАЙ</a:t>
            </a:r>
          </a:p>
        </p:txBody>
      </p:sp>
    </p:spTree>
    <p:extLst>
      <p:ext uri="{BB962C8B-B14F-4D97-AF65-F5344CB8AC3E}">
        <p14:creationId xmlns:p14="http://schemas.microsoft.com/office/powerpoint/2010/main" val="112462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253</Words>
  <Application>Microsoft Office PowerPoint</Application>
  <PresentationFormat>Широк екран</PresentationFormat>
  <Paragraphs>39</Paragraphs>
  <Slides>13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8</cp:revision>
  <dcterms:created xsi:type="dcterms:W3CDTF">2025-04-08T13:55:21Z</dcterms:created>
  <dcterms:modified xsi:type="dcterms:W3CDTF">2025-04-24T15:14:09Z</dcterms:modified>
</cp:coreProperties>
</file>